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  <p:sldMasterId id="2147483687" r:id="rId4"/>
  </p:sldMasterIdLst>
  <p:notesMasterIdLst>
    <p:notesMasterId r:id="rId27"/>
  </p:notesMasterIdLst>
  <p:sldIdLst>
    <p:sldId id="283" r:id="rId5"/>
    <p:sldId id="257" r:id="rId6"/>
    <p:sldId id="259" r:id="rId7"/>
    <p:sldId id="291" r:id="rId8"/>
    <p:sldId id="292" r:id="rId9"/>
    <p:sldId id="293" r:id="rId10"/>
    <p:sldId id="303" r:id="rId11"/>
    <p:sldId id="285" r:id="rId12"/>
    <p:sldId id="294" r:id="rId13"/>
    <p:sldId id="295" r:id="rId14"/>
    <p:sldId id="296" r:id="rId15"/>
    <p:sldId id="287" r:id="rId16"/>
    <p:sldId id="297" r:id="rId17"/>
    <p:sldId id="298" r:id="rId18"/>
    <p:sldId id="288" r:id="rId19"/>
    <p:sldId id="299" r:id="rId20"/>
    <p:sldId id="290" r:id="rId21"/>
    <p:sldId id="289" r:id="rId22"/>
    <p:sldId id="300" r:id="rId23"/>
    <p:sldId id="301" r:id="rId24"/>
    <p:sldId id="282" r:id="rId25"/>
    <p:sldId id="302" r:id="rId26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95031" autoAdjust="0"/>
  </p:normalViewPr>
  <p:slideViewPr>
    <p:cSldViewPr snapToGrid="0">
      <p:cViewPr varScale="1">
        <p:scale>
          <a:sx n="93" d="100"/>
          <a:sy n="93" d="100"/>
        </p:scale>
        <p:origin x="17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2A7B-61A8-4F81-80BC-1E92EBDE9356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08DC-DA01-4EE8-A79D-EA635DBB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2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2’ fin de </a:t>
            </a:r>
            <a:r>
              <a:rPr lang="en-US" dirty="0" err="1"/>
              <a:t>l’agenda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2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19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IMPORTANT : Slide à insérer au début ou fin de votre présentation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9/29/2017 9:59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44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6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68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9875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336145" indent="-336145">
              <a:buFont typeface="Wingdings" panose="05000000000000000000" pitchFamily="2" charset="2"/>
              <a:buChar char="§"/>
              <a:defRPr sz="3529">
                <a:solidFill>
                  <a:srgbClr val="005A4D"/>
                </a:solidFill>
              </a:defRPr>
            </a:lvl1pPr>
            <a:lvl2pPr marL="572691" indent="-236546">
              <a:buFont typeface="Wingdings" panose="05000000000000000000" pitchFamily="2" charset="2"/>
              <a:buChar char="§"/>
              <a:defRPr/>
            </a:lvl2pPr>
            <a:lvl3pPr marL="784338" indent="-224097">
              <a:buFont typeface="Wingdings" panose="05000000000000000000" pitchFamily="2" charset="2"/>
              <a:buChar char="§"/>
              <a:defRPr/>
            </a:lvl3pPr>
            <a:lvl4pPr marL="1008435" indent="-224097">
              <a:buFont typeface="Wingdings" panose="05000000000000000000" pitchFamily="2" charset="2"/>
              <a:buChar char="§"/>
              <a:defRPr/>
            </a:lvl4pPr>
            <a:lvl5pPr marL="1232531" indent="-224097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30221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5596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97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06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04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61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0932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02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292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63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0446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9876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684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0454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119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545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850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871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2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6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C8E-7EB9-493B-A6FC-B8E28F9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333-D8D8-4D31-94CC-4A5153F6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7FBE3-808F-4758-B859-334D0D0D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9FFD-1B77-42F6-85A9-D1ABA10F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F62F9-2049-4CC4-9158-4967AFD5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7538-1DAB-4685-AF57-6D4BEA5C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A9E5-DC9E-4EA9-87EB-95DDEBA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9457-D065-453E-B45B-A38C7CE3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62DE-F628-42DB-893D-F36C821D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540A3-5892-44A9-89C6-DDE233D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27E0-189B-479C-B76C-005BB8B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240-2146-4337-8B76-7793E89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DC3E-9A9B-4BA9-BA38-83C56E7FD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C77B-5F78-44C2-B64B-6EB5B3D6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79C3-A17D-47EE-98CD-F8810110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F0873-2815-4069-8338-8D4EC31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5A4D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77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9" name="Rectangle 8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rgbClr val="008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11" name="ZoneTexte 10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experiences’17</a:t>
            </a:r>
            <a:endParaRPr lang="fr-FR" sz="1372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#experiences17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0153" y="6530018"/>
            <a:ext cx="5907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Conteneurs Docker dans l’écosystème Microsoft - @dgageot, @</a:t>
            </a:r>
            <a:r>
              <a:rPr lang="fr-FR" sz="1200" dirty="0" err="1">
                <a:solidFill>
                  <a:srgbClr val="005A4D"/>
                </a:solidFill>
                <a:latin typeface="Segoe Pro Display Light" panose="020B0302040504020203" pitchFamily="34" charset="0"/>
              </a:rPr>
              <a:t>sferquel</a:t>
            </a:r>
            <a:r>
              <a:rPr lang="fr-FR" sz="1200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 &amp; @jcorioland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  <p:sp>
        <p:nvSpPr>
          <p:cNvPr id="333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</p:spTree>
    <p:extLst>
      <p:ext uri="{BB962C8B-B14F-4D97-AF65-F5344CB8AC3E}">
        <p14:creationId xmlns:p14="http://schemas.microsoft.com/office/powerpoint/2010/main" val="38065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9" name="ZoneTexte 8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baseline="0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experiences’17</a:t>
            </a:r>
            <a:endParaRPr lang="fr-FR" sz="1372" dirty="0">
              <a:solidFill>
                <a:srgbClr val="175B85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experiences17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9241" y="6530522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NOM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SESSION</a:t>
            </a:r>
          </a:p>
        </p:txBody>
      </p:sp>
      <p:sp>
        <p:nvSpPr>
          <p:cNvPr id="12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13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8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2975" y="-1436983"/>
            <a:ext cx="14922963" cy="994864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3534133">
            <a:off x="-3500766" y="-2309191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4" name="Rectangle 3"/>
          <p:cNvSpPr/>
          <p:nvPr/>
        </p:nvSpPr>
        <p:spPr>
          <a:xfrm rot="13534133">
            <a:off x="-3650170" y="-2458595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6" y="336657"/>
            <a:ext cx="2159857" cy="79448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78010" y="1086493"/>
            <a:ext cx="818872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experiences.microsoft.fr    #experiences17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7796" y="1929902"/>
            <a:ext cx="6935960" cy="4482122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273844" y="1929902"/>
            <a:ext cx="6919912" cy="1867892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fr-FR" sz="4800" spc="-98" dirty="0">
                <a:latin typeface="Segoe UI Light"/>
              </a:rPr>
              <a:t>Conteneurs Docker dans l’écosystème Microsoft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273844" y="3458677"/>
            <a:ext cx="6385276" cy="2285316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400" dirty="0">
                <a:latin typeface="Segoe UI Light"/>
              </a:rPr>
              <a:t>Simon Ferquel - @</a:t>
            </a:r>
            <a:r>
              <a:rPr lang="en-US" sz="2400" dirty="0" err="1">
                <a:latin typeface="Segoe UI Light"/>
              </a:rPr>
              <a:t>sferquel</a:t>
            </a: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David Gageot - @dgageot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b="1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Julien Corioland - @jcorioland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Tech Evangelist | Microsoft</a:t>
            </a:r>
          </a:p>
        </p:txBody>
      </p:sp>
    </p:spTree>
    <p:extLst>
      <p:ext uri="{BB962C8B-B14F-4D97-AF65-F5344CB8AC3E}">
        <p14:creationId xmlns:p14="http://schemas.microsoft.com/office/powerpoint/2010/main" val="426120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56365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Intégration de Docker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66978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Parce qu’une application, c’est souvent plusieurs services !</a:t>
            </a:r>
          </a:p>
        </p:txBody>
      </p:sp>
    </p:spTree>
    <p:extLst>
      <p:ext uri="{BB962C8B-B14F-4D97-AF65-F5344CB8AC3E}">
        <p14:creationId xmlns:p14="http://schemas.microsoft.com/office/powerpoint/2010/main" val="101206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465675"/>
          </a:xfrm>
        </p:spPr>
        <p:txBody>
          <a:bodyPr/>
          <a:lstStyle/>
          <a:p>
            <a:r>
              <a:rPr lang="fr-FR" dirty="0"/>
              <a:t>Permet le déploiement d’une app multi services</a:t>
            </a:r>
          </a:p>
          <a:p>
            <a:r>
              <a:rPr lang="fr-FR" dirty="0"/>
              <a:t>Configuration as Code</a:t>
            </a:r>
          </a:p>
          <a:p>
            <a:r>
              <a:rPr lang="fr-FR" dirty="0"/>
              <a:t>Environnement de développement &amp; Docker Swarm</a:t>
            </a:r>
          </a:p>
          <a:p>
            <a:r>
              <a:rPr lang="fr-FR" dirty="0"/>
              <a:t>Scaling, Rolling-Update, Rollback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734859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6447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&amp; Microsoft Azure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300301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Ils sont partout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3915" y="1403216"/>
            <a:ext cx="5518933" cy="4620689"/>
          </a:xfrm>
        </p:spPr>
        <p:txBody>
          <a:bodyPr/>
          <a:lstStyle/>
          <a:p>
            <a:pPr marL="448193" indent="-448193">
              <a:defRPr/>
            </a:pPr>
            <a:r>
              <a:rPr lang="fr-FR" sz="2400" dirty="0"/>
              <a:t>Infrastructure as a Service</a:t>
            </a:r>
          </a:p>
          <a:p>
            <a:pPr marL="801457" lvl="1" indent="-448193">
              <a:defRPr/>
            </a:pPr>
            <a:r>
              <a:rPr lang="fr-FR" sz="2000" dirty="0"/>
              <a:t>Simple VM Windows ou Linux</a:t>
            </a:r>
          </a:p>
          <a:p>
            <a:pPr marL="801457" lvl="1" indent="-448193">
              <a:defRPr/>
            </a:pPr>
            <a:r>
              <a:rPr lang="fr-FR" sz="2000" dirty="0"/>
              <a:t>Cluster IaaS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en-US" sz="2400" dirty="0"/>
              <a:t>Azure Container Registry</a:t>
            </a:r>
          </a:p>
          <a:p>
            <a:pPr marL="801457" lvl="1" indent="-448193">
              <a:defRPr/>
            </a:pPr>
            <a:r>
              <a:rPr lang="en-US" sz="1800" dirty="0"/>
              <a:t>Registry Docker </a:t>
            </a:r>
            <a:r>
              <a:rPr lang="en-US" sz="1800" dirty="0" err="1"/>
              <a:t>privée</a:t>
            </a:r>
            <a:r>
              <a:rPr lang="en-US" sz="1800" dirty="0"/>
              <a:t>  « as a service »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fr-FR" sz="2400" dirty="0"/>
              <a:t>Azure Container Service</a:t>
            </a:r>
          </a:p>
          <a:p>
            <a:pPr marL="801457" lvl="1" indent="-448193">
              <a:defRPr/>
            </a:pPr>
            <a:r>
              <a:rPr lang="fr-FR" sz="2000" dirty="0"/>
              <a:t>Docker Swarm</a:t>
            </a:r>
          </a:p>
          <a:p>
            <a:pPr marL="801457" lvl="1" indent="-448193">
              <a:defRPr/>
            </a:pPr>
            <a:r>
              <a:rPr lang="en-US" sz="2000" dirty="0"/>
              <a:t>Mesosphere DC/OS</a:t>
            </a:r>
          </a:p>
          <a:p>
            <a:pPr marL="801457" lvl="1" indent="-448193">
              <a:defRPr/>
            </a:pPr>
            <a:r>
              <a:rPr lang="en-US" sz="2000" dirty="0"/>
              <a:t>Kubernetes</a:t>
            </a:r>
          </a:p>
          <a:p>
            <a:pPr marL="801457" lvl="1" indent="-448193">
              <a:defRPr/>
            </a:pPr>
            <a:endParaRPr lang="en-US" sz="1568" dirty="0"/>
          </a:p>
          <a:p>
            <a:pPr marL="801457" lvl="1" indent="-448193">
              <a:defRPr/>
            </a:pPr>
            <a:endParaRPr lang="fr-FR" sz="1568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9917" y="440034"/>
            <a:ext cx="5518933" cy="593748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9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12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6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Container Instance</a:t>
            </a: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	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CaaS, Serverless,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Facturation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à la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seconde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448193" indent="-448193" defTabSz="914367">
              <a:defRPr/>
            </a:pPr>
            <a:endParaRPr lang="en-US" sz="2400" dirty="0">
              <a:solidFill>
                <a:srgbClr val="005A4D"/>
              </a:solidFill>
            </a:endParaRP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Service Fabric</a:t>
            </a:r>
          </a:p>
          <a:p>
            <a:pPr marL="801457" lvl="1" indent="-448193">
              <a:defRPr/>
            </a:pPr>
            <a:r>
              <a:rPr lang="en-US" sz="1800" dirty="0"/>
              <a:t>Support Docker (Linux + Windows)</a:t>
            </a:r>
          </a:p>
          <a:p>
            <a:pPr marL="801457" lvl="1" indent="-448193">
              <a:defRPr/>
            </a:pPr>
            <a:endParaRPr lang="en-US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App Service </a:t>
            </a:r>
          </a:p>
          <a:p>
            <a:pPr marL="840362" lvl="1" indent="-448193">
              <a:defRPr/>
            </a:pPr>
            <a:r>
              <a:rPr lang="en-US" sz="1800" dirty="0"/>
              <a:t>Web App on Linux</a:t>
            </a:r>
          </a:p>
          <a:p>
            <a:pPr marL="840362" lvl="1" indent="-448193">
              <a:defRPr/>
            </a:pPr>
            <a:r>
              <a:rPr lang="en-US" sz="1800" dirty="0"/>
              <a:t>Web App for Containers</a:t>
            </a:r>
          </a:p>
          <a:p>
            <a:pPr marL="801457" lvl="1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Marketplace</a:t>
            </a:r>
          </a:p>
          <a:p>
            <a:pPr marL="840362" lvl="1" indent="-448193">
              <a:defRPr/>
            </a:pPr>
            <a:r>
              <a:rPr lang="en-US" sz="1800" dirty="0"/>
              <a:t>Docker for Azure</a:t>
            </a:r>
          </a:p>
          <a:p>
            <a:pPr marL="840362" lvl="1" indent="-448193">
              <a:defRPr/>
            </a:pPr>
            <a:r>
              <a:rPr lang="en-US" sz="1800" dirty="0"/>
              <a:t>Docker EE</a:t>
            </a:r>
          </a:p>
          <a:p>
            <a:pPr marL="840362" lvl="1" indent="-448193">
              <a:defRPr/>
            </a:pPr>
            <a:r>
              <a:rPr lang="en-US" sz="1800" dirty="0" err="1"/>
              <a:t>RedHat</a:t>
            </a:r>
            <a:r>
              <a:rPr lang="en-US" sz="1800" dirty="0"/>
              <a:t> Open Shift</a:t>
            </a:r>
          </a:p>
          <a:p>
            <a:pPr marL="840362" lvl="1" indent="-448193">
              <a:defRPr/>
            </a:pPr>
            <a:r>
              <a:rPr lang="en-US" sz="1800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9" y="5471705"/>
            <a:ext cx="969642" cy="83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18" y="5444241"/>
            <a:ext cx="2424226" cy="8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93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9463"/>
          </a:xfrm>
        </p:spPr>
        <p:txBody>
          <a:bodyPr/>
          <a:lstStyle/>
          <a:p>
            <a:r>
              <a:rPr lang="fr-FR" dirty="0"/>
              <a:t>Déploiement de l’application « compose » dans un cluster Docker Swarm hétérogène Linux / Windows</a:t>
            </a:r>
          </a:p>
        </p:txBody>
      </p:sp>
    </p:spTree>
    <p:extLst>
      <p:ext uri="{BB962C8B-B14F-4D97-AF65-F5344CB8AC3E}">
        <p14:creationId xmlns:p14="http://schemas.microsoft.com/office/powerpoint/2010/main" val="157350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Future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Linux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253079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1D8B4-00D0-4EB5-8EE9-15E98E316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56989"/>
          </a:xfrm>
        </p:spPr>
        <p:txBody>
          <a:bodyPr/>
          <a:lstStyle/>
          <a:p>
            <a:r>
              <a:rPr lang="fr-FR" dirty="0"/>
              <a:t>Actuellement en </a:t>
            </a:r>
            <a:r>
              <a:rPr lang="fr-FR" dirty="0" err="1"/>
              <a:t>preview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Conteneurs Linux natifs qui tournent sur Hyper-V</a:t>
            </a:r>
          </a:p>
          <a:p>
            <a:endParaRPr lang="fr-FR" dirty="0"/>
          </a:p>
          <a:p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kernel</a:t>
            </a:r>
          </a:p>
          <a:p>
            <a:pPr lvl="1"/>
            <a:r>
              <a:rPr lang="fr-FR" dirty="0"/>
              <a:t>Linux Kit</a:t>
            </a:r>
          </a:p>
          <a:p>
            <a:pPr lvl="1"/>
            <a:r>
              <a:rPr lang="fr-FR" dirty="0"/>
              <a:t>Ubuntu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71C8E-0160-4BF3-A63B-8257CBE8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Linux Container on Windows</a:t>
            </a:r>
          </a:p>
        </p:txBody>
      </p:sp>
    </p:spTree>
    <p:extLst>
      <p:ext uri="{BB962C8B-B14F-4D97-AF65-F5344CB8AC3E}">
        <p14:creationId xmlns:p14="http://schemas.microsoft.com/office/powerpoint/2010/main" val="6995488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1678-F0BC-4257-9703-8002381C9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r>
              <a:rPr lang="fr-FR" dirty="0"/>
              <a:t>Docker 101</a:t>
            </a:r>
          </a:p>
          <a:p>
            <a:r>
              <a:rPr lang="fr-FR" dirty="0"/>
              <a:t>Docker for Windows</a:t>
            </a:r>
          </a:p>
          <a:p>
            <a:r>
              <a:rPr lang="fr-FR" dirty="0"/>
              <a:t>Docker Build</a:t>
            </a:r>
          </a:p>
          <a:p>
            <a:r>
              <a:rPr lang="fr-FR" dirty="0"/>
              <a:t>Visual Studio Code / Visual Studio</a:t>
            </a:r>
          </a:p>
          <a:p>
            <a:r>
              <a:rPr lang="fr-FR" dirty="0"/>
              <a:t>Docker Compose</a:t>
            </a:r>
          </a:p>
          <a:p>
            <a:r>
              <a:rPr lang="fr-FR" dirty="0"/>
              <a:t>Docker &amp; Microsoft Azure</a:t>
            </a:r>
          </a:p>
          <a:p>
            <a:r>
              <a:rPr lang="fr-FR" dirty="0"/>
              <a:t>Future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1CAF8-9608-4375-AED8-E097F343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8090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fr-FR" dirty="0"/>
              <a:t>Linux Containers on Windows</a:t>
            </a:r>
          </a:p>
        </p:txBody>
      </p:sp>
    </p:spTree>
    <p:extLst>
      <p:ext uri="{BB962C8B-B14F-4D97-AF65-F5344CB8AC3E}">
        <p14:creationId xmlns:p14="http://schemas.microsoft.com/office/powerpoint/2010/main" val="243399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5CE-1E23-462E-ABDA-4F7DD7E0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89511"/>
            <a:ext cx="10009877" cy="899665"/>
          </a:xfrm>
        </p:spPr>
        <p:txBody>
          <a:bodyPr/>
          <a:lstStyle/>
          <a:p>
            <a:r>
              <a:rPr lang="fr-FR" dirty="0"/>
              <a:t>Wrap up &amp; Questions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572452-0E8A-4CDA-B57B-1CB327F91061}"/>
              </a:ext>
            </a:extLst>
          </p:cNvPr>
          <p:cNvSpPr txBox="1">
            <a:spLocks/>
          </p:cNvSpPr>
          <p:nvPr/>
        </p:nvSpPr>
        <p:spPr>
          <a:xfrm>
            <a:off x="269240" y="1393100"/>
            <a:ext cx="7419079" cy="47176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D’autres sessions qui peuvent vous intéresser sur le même thème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b="1" dirty="0"/>
              <a:t>16h00 -</a:t>
            </a:r>
            <a:r>
              <a:rPr lang="fr-FR" sz="2400" dirty="0"/>
              <a:t> Une architecture Cloud 100% managée à base de technos Open Source dans Azure ?</a:t>
            </a:r>
          </a:p>
          <a:p>
            <a:r>
              <a:rPr lang="fr-FR" sz="2400" b="1" dirty="0"/>
              <a:t>16h00 – </a:t>
            </a:r>
            <a:r>
              <a:rPr lang="fr-FR" sz="2400" dirty="0"/>
              <a:t>Accenture DevOps Platform sur Red Hat OpenShift dans Azure</a:t>
            </a:r>
          </a:p>
          <a:p>
            <a:endParaRPr lang="fr-FR" sz="2400" dirty="0"/>
          </a:p>
          <a:p>
            <a:r>
              <a:rPr lang="fr-FR" sz="2400" b="1" dirty="0"/>
              <a:t>17h15</a:t>
            </a:r>
            <a:r>
              <a:rPr lang="fr-FR" sz="2400" dirty="0"/>
              <a:t> - Comment ENGIE IT a construit son offre interne de PaaS avec Docker &amp; Azure</a:t>
            </a:r>
          </a:p>
          <a:p>
            <a:r>
              <a:rPr lang="fr-FR" sz="2400" b="1" dirty="0"/>
              <a:t>17h15</a:t>
            </a:r>
            <a:r>
              <a:rPr lang="fr-FR" sz="2400" dirty="0"/>
              <a:t> - Jenkins et Kubernetes au cœur de votre pipeline d’intégration continue dans Azure</a:t>
            </a:r>
          </a:p>
        </p:txBody>
      </p:sp>
      <p:pic>
        <p:nvPicPr>
          <p:cNvPr id="7" name="Picture 6" descr="A picture containing water, outdoor, building, sitting&#10;&#10;Description generated with very high confidence">
            <a:extLst>
              <a:ext uri="{FF2B5EF4-FFF2-40B4-BE49-F238E27FC236}">
                <a16:creationId xmlns:a16="http://schemas.microsoft.com/office/drawing/2014/main" id="{0869F2D4-6B38-4D8E-B509-8E32E9C3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07" y="2642164"/>
            <a:ext cx="3940941" cy="22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45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16" y="-475434"/>
            <a:ext cx="12360350" cy="77870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3534133">
            <a:off x="-5352353" y="1593818"/>
            <a:ext cx="16388698" cy="1164636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fr-FR" sz="1765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/>
          <a:stretch/>
        </p:blipFill>
        <p:spPr>
          <a:xfrm>
            <a:off x="9625624" y="5758552"/>
            <a:ext cx="1974265" cy="7944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16" y="111155"/>
            <a:ext cx="4292335" cy="867400"/>
          </a:xfrm>
          <a:prstGeom prst="rect">
            <a:avLst/>
          </a:prstGeom>
        </p:spPr>
      </p:pic>
      <p:grpSp>
        <p:nvGrpSpPr>
          <p:cNvPr id="49" name="Groupe 48"/>
          <p:cNvGrpSpPr/>
          <p:nvPr/>
        </p:nvGrpSpPr>
        <p:grpSpPr>
          <a:xfrm>
            <a:off x="-957483" y="-1795330"/>
            <a:ext cx="1090967" cy="1108102"/>
            <a:chOff x="-8009780" y="-5929015"/>
            <a:chExt cx="1112843" cy="1130322"/>
          </a:xfrm>
        </p:grpSpPr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-8009780" y="-5929015"/>
              <a:ext cx="1112843" cy="1130322"/>
            </a:xfrm>
            <a:custGeom>
              <a:avLst/>
              <a:gdLst>
                <a:gd name="T0" fmla="*/ 118 w 236"/>
                <a:gd name="T1" fmla="*/ 237 h 237"/>
                <a:gd name="T2" fmla="*/ 0 w 236"/>
                <a:gd name="T3" fmla="*/ 119 h 237"/>
                <a:gd name="T4" fmla="*/ 118 w 236"/>
                <a:gd name="T5" fmla="*/ 0 h 237"/>
                <a:gd name="T6" fmla="*/ 236 w 236"/>
                <a:gd name="T7" fmla="*/ 119 h 237"/>
                <a:gd name="T8" fmla="*/ 118 w 236"/>
                <a:gd name="T9" fmla="*/ 237 h 237"/>
                <a:gd name="T10" fmla="*/ 118 w 236"/>
                <a:gd name="T11" fmla="*/ 3 h 237"/>
                <a:gd name="T12" fmla="*/ 3 w 236"/>
                <a:gd name="T13" fmla="*/ 119 h 237"/>
                <a:gd name="T14" fmla="*/ 118 w 236"/>
                <a:gd name="T15" fmla="*/ 234 h 237"/>
                <a:gd name="T16" fmla="*/ 233 w 236"/>
                <a:gd name="T17" fmla="*/ 119 h 237"/>
                <a:gd name="T18" fmla="*/ 118 w 236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7">
                  <a:moveTo>
                    <a:pt x="118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9"/>
                  </a:cubicBezTo>
                  <a:cubicBezTo>
                    <a:pt x="236" y="184"/>
                    <a:pt x="183" y="237"/>
                    <a:pt x="118" y="237"/>
                  </a:cubicBezTo>
                  <a:close/>
                  <a:moveTo>
                    <a:pt x="118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182"/>
                    <a:pt x="55" y="234"/>
                    <a:pt x="118" y="234"/>
                  </a:cubicBezTo>
                  <a:cubicBezTo>
                    <a:pt x="181" y="234"/>
                    <a:pt x="233" y="182"/>
                    <a:pt x="233" y="119"/>
                  </a:cubicBezTo>
                  <a:cubicBezTo>
                    <a:pt x="233" y="55"/>
                    <a:pt x="181" y="3"/>
                    <a:pt x="1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-7770066" y="-5714698"/>
              <a:ext cx="633416" cy="701689"/>
            </a:xfrm>
            <a:custGeom>
              <a:avLst/>
              <a:gdLst>
                <a:gd name="T0" fmla="*/ 60 w 134"/>
                <a:gd name="T1" fmla="*/ 82 h 147"/>
                <a:gd name="T2" fmla="*/ 45 w 134"/>
                <a:gd name="T3" fmla="*/ 66 h 147"/>
                <a:gd name="T4" fmla="*/ 33 w 134"/>
                <a:gd name="T5" fmla="*/ 78 h 147"/>
                <a:gd name="T6" fmla="*/ 59 w 134"/>
                <a:gd name="T7" fmla="*/ 104 h 147"/>
                <a:gd name="T8" fmla="*/ 109 w 134"/>
                <a:gd name="T9" fmla="*/ 54 h 147"/>
                <a:gd name="T10" fmla="*/ 97 w 134"/>
                <a:gd name="T11" fmla="*/ 45 h 147"/>
                <a:gd name="T12" fmla="*/ 60 w 134"/>
                <a:gd name="T13" fmla="*/ 82 h 147"/>
                <a:gd name="T14" fmla="*/ 102 w 134"/>
                <a:gd name="T15" fmla="*/ 55 h 147"/>
                <a:gd name="T16" fmla="*/ 59 w 134"/>
                <a:gd name="T17" fmla="*/ 98 h 147"/>
                <a:gd name="T18" fmla="*/ 39 w 134"/>
                <a:gd name="T19" fmla="*/ 78 h 147"/>
                <a:gd name="T20" fmla="*/ 44 w 134"/>
                <a:gd name="T21" fmla="*/ 72 h 147"/>
                <a:gd name="T22" fmla="*/ 60 w 134"/>
                <a:gd name="T23" fmla="*/ 88 h 147"/>
                <a:gd name="T24" fmla="*/ 97 w 134"/>
                <a:gd name="T25" fmla="*/ 50 h 147"/>
                <a:gd name="T26" fmla="*/ 102 w 134"/>
                <a:gd name="T27" fmla="*/ 55 h 147"/>
                <a:gd name="T28" fmla="*/ 134 w 134"/>
                <a:gd name="T29" fmla="*/ 25 h 147"/>
                <a:gd name="T30" fmla="*/ 132 w 134"/>
                <a:gd name="T31" fmla="*/ 25 h 147"/>
                <a:gd name="T32" fmla="*/ 119 w 134"/>
                <a:gd name="T33" fmla="*/ 27 h 147"/>
                <a:gd name="T34" fmla="*/ 69 w 134"/>
                <a:gd name="T35" fmla="*/ 2 h 147"/>
                <a:gd name="T36" fmla="*/ 67 w 134"/>
                <a:gd name="T37" fmla="*/ 0 h 147"/>
                <a:gd name="T38" fmla="*/ 65 w 134"/>
                <a:gd name="T39" fmla="*/ 2 h 147"/>
                <a:gd name="T40" fmla="*/ 16 w 134"/>
                <a:gd name="T41" fmla="*/ 27 h 147"/>
                <a:gd name="T42" fmla="*/ 2 w 134"/>
                <a:gd name="T43" fmla="*/ 25 h 147"/>
                <a:gd name="T44" fmla="*/ 0 w 134"/>
                <a:gd name="T45" fmla="*/ 25 h 147"/>
                <a:gd name="T46" fmla="*/ 0 w 134"/>
                <a:gd name="T47" fmla="*/ 27 h 147"/>
                <a:gd name="T48" fmla="*/ 10 w 134"/>
                <a:gd name="T49" fmla="*/ 89 h 147"/>
                <a:gd name="T50" fmla="*/ 33 w 134"/>
                <a:gd name="T51" fmla="*/ 125 h 147"/>
                <a:gd name="T52" fmla="*/ 66 w 134"/>
                <a:gd name="T53" fmla="*/ 147 h 147"/>
                <a:gd name="T54" fmla="*/ 67 w 134"/>
                <a:gd name="T55" fmla="*/ 147 h 147"/>
                <a:gd name="T56" fmla="*/ 68 w 134"/>
                <a:gd name="T57" fmla="*/ 147 h 147"/>
                <a:gd name="T58" fmla="*/ 101 w 134"/>
                <a:gd name="T59" fmla="*/ 124 h 147"/>
                <a:gd name="T60" fmla="*/ 124 w 134"/>
                <a:gd name="T61" fmla="*/ 88 h 147"/>
                <a:gd name="T62" fmla="*/ 134 w 134"/>
                <a:gd name="T63" fmla="*/ 27 h 147"/>
                <a:gd name="T64" fmla="*/ 134 w 134"/>
                <a:gd name="T65" fmla="*/ 25 h 147"/>
                <a:gd name="T66" fmla="*/ 120 w 134"/>
                <a:gd name="T67" fmla="*/ 86 h 147"/>
                <a:gd name="T68" fmla="*/ 98 w 134"/>
                <a:gd name="T69" fmla="*/ 121 h 147"/>
                <a:gd name="T70" fmla="*/ 76 w 134"/>
                <a:gd name="T71" fmla="*/ 138 h 147"/>
                <a:gd name="T72" fmla="*/ 67 w 134"/>
                <a:gd name="T73" fmla="*/ 142 h 147"/>
                <a:gd name="T74" fmla="*/ 58 w 134"/>
                <a:gd name="T75" fmla="*/ 138 h 147"/>
                <a:gd name="T76" fmla="*/ 36 w 134"/>
                <a:gd name="T77" fmla="*/ 122 h 147"/>
                <a:gd name="T78" fmla="*/ 14 w 134"/>
                <a:gd name="T79" fmla="*/ 87 h 147"/>
                <a:gd name="T80" fmla="*/ 4 w 134"/>
                <a:gd name="T81" fmla="*/ 30 h 147"/>
                <a:gd name="T82" fmla="*/ 16 w 134"/>
                <a:gd name="T83" fmla="*/ 31 h 147"/>
                <a:gd name="T84" fmla="*/ 41 w 134"/>
                <a:gd name="T85" fmla="*/ 26 h 147"/>
                <a:gd name="T86" fmla="*/ 67 w 134"/>
                <a:gd name="T87" fmla="*/ 7 h 147"/>
                <a:gd name="T88" fmla="*/ 119 w 134"/>
                <a:gd name="T89" fmla="*/ 31 h 147"/>
                <a:gd name="T90" fmla="*/ 130 w 134"/>
                <a:gd name="T91" fmla="*/ 30 h 147"/>
                <a:gd name="T92" fmla="*/ 120 w 134"/>
                <a:gd name="T93" fmla="*/ 8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47">
                  <a:moveTo>
                    <a:pt x="60" y="82"/>
                  </a:moveTo>
                  <a:cubicBezTo>
                    <a:pt x="45" y="66"/>
                    <a:pt x="45" y="66"/>
                    <a:pt x="45" y="6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97" y="45"/>
                    <a:pt x="97" y="45"/>
                    <a:pt x="97" y="45"/>
                  </a:cubicBezTo>
                  <a:lnTo>
                    <a:pt x="60" y="82"/>
                  </a:lnTo>
                  <a:close/>
                  <a:moveTo>
                    <a:pt x="102" y="55"/>
                  </a:moveTo>
                  <a:cubicBezTo>
                    <a:pt x="59" y="98"/>
                    <a:pt x="59" y="98"/>
                    <a:pt x="59" y="9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97" y="50"/>
                    <a:pt x="97" y="50"/>
                    <a:pt x="97" y="50"/>
                  </a:cubicBezTo>
                  <a:lnTo>
                    <a:pt x="102" y="55"/>
                  </a:lnTo>
                  <a:close/>
                  <a:moveTo>
                    <a:pt x="134" y="25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1" y="25"/>
                    <a:pt x="127" y="27"/>
                    <a:pt x="119" y="27"/>
                  </a:cubicBezTo>
                  <a:cubicBezTo>
                    <a:pt x="106" y="27"/>
                    <a:pt x="87" y="23"/>
                    <a:pt x="69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49" y="23"/>
                    <a:pt x="30" y="27"/>
                    <a:pt x="16" y="27"/>
                  </a:cubicBezTo>
                  <a:cubicBezTo>
                    <a:pt x="8" y="27"/>
                    <a:pt x="2" y="25"/>
                    <a:pt x="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51"/>
                    <a:pt x="3" y="71"/>
                    <a:pt x="10" y="89"/>
                  </a:cubicBezTo>
                  <a:cubicBezTo>
                    <a:pt x="16" y="103"/>
                    <a:pt x="23" y="115"/>
                    <a:pt x="33" y="125"/>
                  </a:cubicBezTo>
                  <a:cubicBezTo>
                    <a:pt x="49" y="142"/>
                    <a:pt x="66" y="146"/>
                    <a:pt x="66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6"/>
                    <a:pt x="85" y="142"/>
                    <a:pt x="101" y="124"/>
                  </a:cubicBezTo>
                  <a:cubicBezTo>
                    <a:pt x="111" y="114"/>
                    <a:pt x="118" y="102"/>
                    <a:pt x="124" y="88"/>
                  </a:cubicBezTo>
                  <a:cubicBezTo>
                    <a:pt x="131" y="71"/>
                    <a:pt x="134" y="50"/>
                    <a:pt x="134" y="27"/>
                  </a:cubicBezTo>
                  <a:lnTo>
                    <a:pt x="134" y="25"/>
                  </a:lnTo>
                  <a:close/>
                  <a:moveTo>
                    <a:pt x="120" y="86"/>
                  </a:moveTo>
                  <a:cubicBezTo>
                    <a:pt x="115" y="100"/>
                    <a:pt x="107" y="112"/>
                    <a:pt x="98" y="121"/>
                  </a:cubicBezTo>
                  <a:cubicBezTo>
                    <a:pt x="90" y="130"/>
                    <a:pt x="82" y="135"/>
                    <a:pt x="76" y="138"/>
                  </a:cubicBezTo>
                  <a:cubicBezTo>
                    <a:pt x="72" y="141"/>
                    <a:pt x="68" y="142"/>
                    <a:pt x="67" y="142"/>
                  </a:cubicBezTo>
                  <a:cubicBezTo>
                    <a:pt x="66" y="142"/>
                    <a:pt x="62" y="141"/>
                    <a:pt x="58" y="138"/>
                  </a:cubicBezTo>
                  <a:cubicBezTo>
                    <a:pt x="52" y="136"/>
                    <a:pt x="44" y="130"/>
                    <a:pt x="36" y="122"/>
                  </a:cubicBezTo>
                  <a:cubicBezTo>
                    <a:pt x="27" y="112"/>
                    <a:pt x="19" y="101"/>
                    <a:pt x="14" y="87"/>
                  </a:cubicBezTo>
                  <a:cubicBezTo>
                    <a:pt x="8" y="71"/>
                    <a:pt x="4" y="52"/>
                    <a:pt x="4" y="30"/>
                  </a:cubicBezTo>
                  <a:cubicBezTo>
                    <a:pt x="7" y="31"/>
                    <a:pt x="11" y="31"/>
                    <a:pt x="16" y="31"/>
                  </a:cubicBezTo>
                  <a:cubicBezTo>
                    <a:pt x="25" y="31"/>
                    <a:pt x="33" y="30"/>
                    <a:pt x="41" y="26"/>
                  </a:cubicBezTo>
                  <a:cubicBezTo>
                    <a:pt x="51" y="22"/>
                    <a:pt x="60" y="16"/>
                    <a:pt x="67" y="7"/>
                  </a:cubicBezTo>
                  <a:cubicBezTo>
                    <a:pt x="86" y="27"/>
                    <a:pt x="105" y="31"/>
                    <a:pt x="119" y="31"/>
                  </a:cubicBezTo>
                  <a:cubicBezTo>
                    <a:pt x="124" y="31"/>
                    <a:pt x="128" y="31"/>
                    <a:pt x="130" y="30"/>
                  </a:cubicBezTo>
                  <a:cubicBezTo>
                    <a:pt x="130" y="51"/>
                    <a:pt x="126" y="70"/>
                    <a:pt x="120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353511" y="5959674"/>
            <a:ext cx="1908106" cy="39224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defTabSz="914367"/>
            <a:r>
              <a:rPr lang="fr-FR" sz="196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#experiences17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6A3FB-20E8-4CA4-B082-169E62842C0D}"/>
              </a:ext>
            </a:extLst>
          </p:cNvPr>
          <p:cNvSpPr/>
          <p:nvPr/>
        </p:nvSpPr>
        <p:spPr bwMode="auto">
          <a:xfrm>
            <a:off x="730972" y="1072762"/>
            <a:ext cx="10730056" cy="4826975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E45E60-2774-4DD3-939B-1B8122C4C95E}"/>
              </a:ext>
            </a:extLst>
          </p:cNvPr>
          <p:cNvSpPr txBox="1"/>
          <p:nvPr/>
        </p:nvSpPr>
        <p:spPr>
          <a:xfrm>
            <a:off x="730972" y="4346702"/>
            <a:ext cx="10730056" cy="1137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Doublez votre chance en répondant aussi  </a:t>
            </a:r>
          </a:p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au questionnaire de satisfaction globale !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2C4390-34B9-402F-878B-EE9DDB975965}"/>
              </a:ext>
            </a:extLst>
          </p:cNvPr>
          <p:cNvSpPr txBox="1"/>
          <p:nvPr/>
        </p:nvSpPr>
        <p:spPr>
          <a:xfrm>
            <a:off x="779158" y="5576241"/>
            <a:ext cx="10681870" cy="323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1372" i="1" dirty="0">
                <a:solidFill>
                  <a:srgbClr val="000000"/>
                </a:solidFill>
                <a:latin typeface="Calibri" panose="020F0502020204030204"/>
              </a:rPr>
              <a:t>* Le règlement est disponible sur demande au commissariat général de l’exposition. Image non-contractuelle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F44662-F1A6-4CB2-82F9-A5B41EDE2B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227" y="1160953"/>
            <a:ext cx="6674496" cy="37544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25BA4A-08E3-4318-A022-511F8C7333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72" y="1683882"/>
            <a:ext cx="4939236" cy="277832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0F63568-7F92-46BA-961D-6F0DD7E60C98}"/>
              </a:ext>
            </a:extLst>
          </p:cNvPr>
          <p:cNvSpPr txBox="1"/>
          <p:nvPr/>
        </p:nvSpPr>
        <p:spPr>
          <a:xfrm>
            <a:off x="730972" y="1076683"/>
            <a:ext cx="10730056" cy="1646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67"/>
            <a:r>
              <a:rPr lang="fr-FR" sz="3921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Notez cette session sur experiences17.microsoft.fr</a:t>
            </a:r>
          </a:p>
          <a:p>
            <a:pPr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Et tentez de gagner une </a:t>
            </a:r>
            <a:r>
              <a:rPr lang="fr-FR" sz="3921" b="1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Surface Pro</a:t>
            </a:r>
            <a:endParaRPr lang="fr-FR" sz="2353" b="1" dirty="0">
              <a:solidFill>
                <a:srgbClr val="FFFFFF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54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On reprends les bases, rapidement</a:t>
            </a:r>
          </a:p>
        </p:txBody>
      </p:sp>
    </p:spTree>
    <p:extLst>
      <p:ext uri="{BB962C8B-B14F-4D97-AF65-F5344CB8AC3E}">
        <p14:creationId xmlns:p14="http://schemas.microsoft.com/office/powerpoint/2010/main" val="273515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5B174-A10A-4452-8FFD-E4FDE537B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Docker Daemon</a:t>
            </a:r>
          </a:p>
          <a:p>
            <a:r>
              <a:rPr lang="fr-FR" dirty="0"/>
              <a:t>Docker Client</a:t>
            </a:r>
          </a:p>
          <a:p>
            <a:r>
              <a:rPr lang="fr-FR" dirty="0"/>
              <a:t>Docker CLI</a:t>
            </a:r>
          </a:p>
          <a:p>
            <a:endParaRPr lang="fr-FR" dirty="0"/>
          </a:p>
          <a:p>
            <a:r>
              <a:rPr lang="fr-FR" dirty="0"/>
              <a:t>Docker Image</a:t>
            </a:r>
          </a:p>
          <a:p>
            <a:r>
              <a:rPr lang="fr-FR" dirty="0"/>
              <a:t>Docker 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0922B-89B0-4DF2-B149-28E50A10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2493713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73194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0469804" cy="4040658"/>
          </a:xfrm>
        </p:spPr>
        <p:txBody>
          <a:bodyPr/>
          <a:lstStyle/>
          <a:p>
            <a:r>
              <a:rPr lang="fr-FR" dirty="0"/>
              <a:t>Différent de </a:t>
            </a:r>
            <a:r>
              <a:rPr lang="fr-FR" b="1" dirty="0"/>
              <a:t>Windows Containers</a:t>
            </a:r>
          </a:p>
          <a:p>
            <a:endParaRPr lang="fr-FR" b="1" dirty="0"/>
          </a:p>
          <a:p>
            <a:r>
              <a:rPr lang="fr-FR" dirty="0"/>
              <a:t>Outil développé par Docker pour les développeurs Windows</a:t>
            </a:r>
          </a:p>
          <a:p>
            <a:endParaRPr lang="fr-FR" dirty="0"/>
          </a:p>
          <a:p>
            <a:r>
              <a:rPr lang="fr-FR" dirty="0"/>
              <a:t>Permet de faire tourner des conteneurs </a:t>
            </a:r>
            <a:r>
              <a:rPr lang="fr-FR" b="1" dirty="0"/>
              <a:t>Linux</a:t>
            </a:r>
            <a:r>
              <a:rPr lang="fr-FR" dirty="0"/>
              <a:t> &amp; </a:t>
            </a:r>
            <a:r>
              <a:rPr lang="fr-FR" b="1" dirty="0"/>
              <a:t>Windows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for Windows</a:t>
            </a:r>
          </a:p>
        </p:txBody>
      </p:sp>
    </p:spTree>
    <p:extLst>
      <p:ext uri="{BB962C8B-B14F-4D97-AF65-F5344CB8AC3E}">
        <p14:creationId xmlns:p14="http://schemas.microsoft.com/office/powerpoint/2010/main" val="2741080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for Windows</a:t>
            </a:r>
          </a:p>
        </p:txBody>
      </p:sp>
    </p:spTree>
    <p:extLst>
      <p:ext uri="{BB962C8B-B14F-4D97-AF65-F5344CB8AC3E}">
        <p14:creationId xmlns:p14="http://schemas.microsoft.com/office/powerpoint/2010/main" val="261311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créer des images Docker performantes ?</a:t>
            </a:r>
          </a:p>
        </p:txBody>
      </p:sp>
    </p:spTree>
    <p:extLst>
      <p:ext uri="{BB962C8B-B14F-4D97-AF65-F5344CB8AC3E}">
        <p14:creationId xmlns:p14="http://schemas.microsoft.com/office/powerpoint/2010/main" val="288502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063018"/>
          </a:xfrm>
        </p:spPr>
        <p:txBody>
          <a:bodyPr/>
          <a:lstStyle/>
          <a:p>
            <a:r>
              <a:rPr lang="fr-FR" dirty="0"/>
              <a:t>Création de l’image Docker</a:t>
            </a:r>
          </a:p>
          <a:p>
            <a:endParaRPr lang="fr-FR" dirty="0"/>
          </a:p>
          <a:p>
            <a:r>
              <a:rPr lang="fr-FR" dirty="0" err="1"/>
              <a:t>Multi-stage</a:t>
            </a:r>
            <a:r>
              <a:rPr lang="fr-FR" dirty="0"/>
              <a:t> build</a:t>
            </a:r>
          </a:p>
          <a:p>
            <a:pPr lvl="1"/>
            <a:r>
              <a:rPr lang="fr-FR" dirty="0"/>
              <a:t>Permet d’optimiser la taille des images finales / réduire la surface d’attaque</a:t>
            </a:r>
          </a:p>
          <a:p>
            <a:pPr lvl="1"/>
            <a:r>
              <a:rPr lang="fr-FR" dirty="0"/>
              <a:t>Image de build (ex: JDK, .NET Core SDK, </a:t>
            </a:r>
            <a:r>
              <a:rPr lang="fr-FR" dirty="0" err="1"/>
              <a:t>Golang</a:t>
            </a:r>
            <a:r>
              <a:rPr lang="fr-FR" dirty="0"/>
              <a:t> SDK…)</a:t>
            </a:r>
          </a:p>
          <a:p>
            <a:pPr lvl="1"/>
            <a:r>
              <a:rPr lang="fr-FR" dirty="0"/>
              <a:t>Image de run (ex: JRE, .NET Core Runtime, </a:t>
            </a:r>
            <a:r>
              <a:rPr lang="fr-FR" dirty="0" err="1"/>
              <a:t>Golang</a:t>
            </a:r>
            <a:r>
              <a:rPr lang="fr-FR" dirty="0"/>
              <a:t> Runtime…)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7777825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E6EF12E-9E56-45A9-AC93-B00288F87546}" vid="{F21923E3-D95B-4390-A83F-7E71F89FFBBA}"/>
    </a:ext>
  </a:extLst>
</a:theme>
</file>

<file path=ppt/theme/theme2.xml><?xml version="1.0" encoding="utf-8"?>
<a:theme xmlns:a="http://schemas.openxmlformats.org/drawingml/2006/main" name="WHITE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E94334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0F730B7-FBA9-450D-BD15-DEF7AD4493E3}"/>
    </a:ext>
  </a:extLst>
</a:theme>
</file>

<file path=ppt/theme/theme3.xml><?xml version="1.0" encoding="utf-8"?>
<a:theme xmlns:a="http://schemas.openxmlformats.org/drawingml/2006/main" name="COLOR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D83B01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333D444-1266-4E79-97B4-29943BDD746A}"/>
    </a:ext>
  </a:extLst>
</a:theme>
</file>

<file path=ppt/theme/theme4.xml><?xml version="1.0" encoding="utf-8"?>
<a:theme xmlns:a="http://schemas.openxmlformats.org/drawingml/2006/main" name="1_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_experiences_technique" id="{6DA7A6E4-0179-4823-A3CA-86886FA4A9A0}" vid="{D3FDB56B-6D80-43AE-8A13-E39DD4C78A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4179</TotalTime>
  <Words>494</Words>
  <Application>Microsoft Office PowerPoint</Application>
  <PresentationFormat>Widescreen</PresentationFormat>
  <Paragraphs>158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Segoe Pro Display Light</vt:lpstr>
      <vt:lpstr>Segoe UI</vt:lpstr>
      <vt:lpstr>Segoe UI Light</vt:lpstr>
      <vt:lpstr>Segoe UI Semibold</vt:lpstr>
      <vt:lpstr>Wingdings</vt:lpstr>
      <vt:lpstr>Empty Template</vt:lpstr>
      <vt:lpstr>WHITE TEMPLATE</vt:lpstr>
      <vt:lpstr>COLOR TEMPLATE</vt:lpstr>
      <vt:lpstr>1_Empty Template</vt:lpstr>
      <vt:lpstr>PowerPoint Presentation</vt:lpstr>
      <vt:lpstr>Agenda</vt:lpstr>
      <vt:lpstr>Docker 101</vt:lpstr>
      <vt:lpstr>Docker 101</vt:lpstr>
      <vt:lpstr>Démonstration</vt:lpstr>
      <vt:lpstr>Docker for Windows</vt:lpstr>
      <vt:lpstr>Démonstration</vt:lpstr>
      <vt:lpstr>Docker Build</vt:lpstr>
      <vt:lpstr>Docker Build</vt:lpstr>
      <vt:lpstr>Démonstration</vt:lpstr>
      <vt:lpstr>Démonstration</vt:lpstr>
      <vt:lpstr>Docker Compose</vt:lpstr>
      <vt:lpstr>Docker Compose</vt:lpstr>
      <vt:lpstr>Démonstration</vt:lpstr>
      <vt:lpstr>Docker &amp; Microsoft Azure</vt:lpstr>
      <vt:lpstr>Ils sont partout ! </vt:lpstr>
      <vt:lpstr>Démonstration</vt:lpstr>
      <vt:lpstr>Future</vt:lpstr>
      <vt:lpstr>Linux Container on Windows</vt:lpstr>
      <vt:lpstr>Démonstration</vt:lpstr>
      <vt:lpstr>Wrap up &amp;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Corioland</dc:creator>
  <cp:lastModifiedBy>Julien Corioland</cp:lastModifiedBy>
  <cp:revision>90</cp:revision>
  <dcterms:created xsi:type="dcterms:W3CDTF">2017-08-28T11:16:07Z</dcterms:created>
  <dcterms:modified xsi:type="dcterms:W3CDTF">2017-09-29T09:49:02Z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jucoriol@microsoft.com</vt:lpwstr>
  </property>
  <property fmtid="{D5CDD505-2E9C-101B-9397-08002B2CF9AE}" pid="6" name="MSIP_Label_f42aa342-8706-4288-bd11-ebb85995028c_SetDate">
    <vt:lpwstr>2017-08-28T17:28:08.1789973+02:00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